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/>
  <p:notesSz cx="6858000" cy="9144000"/>
  <p:defaultTextStyle>
    <a:lvl1pPr marL="0" lvl="0" indent="0" algn="l" defTabSz="91440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sz="1800" b="0" i="0" u="none" baseline="0">
        <a:solidFill>
          <a:schemeClr val="tx1"/>
        </a:solidFill>
        <a:latin typeface="Arial" panose="020B0604020202090204"/>
        <a:ea typeface="宋体"/>
      </a:defRPr>
    </a:lvl1pPr>
    <a:lvl2pPr marL="457200" lvl="1" indent="0" algn="l" defTabSz="91440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sz="1800" b="0" i="0" u="none" baseline="0">
        <a:solidFill>
          <a:schemeClr val="tx1"/>
        </a:solidFill>
        <a:latin typeface="Arial" panose="020B0604020202090204"/>
        <a:ea typeface="宋体"/>
      </a:defRPr>
    </a:lvl2pPr>
    <a:lvl3pPr marL="914400" lvl="2" indent="0" algn="l" defTabSz="91440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sz="1800" b="0" i="0" u="none" baseline="0">
        <a:solidFill>
          <a:schemeClr val="tx1"/>
        </a:solidFill>
        <a:latin typeface="Arial" panose="020B0604020202090204"/>
        <a:ea typeface="宋体"/>
      </a:defRPr>
    </a:lvl3pPr>
    <a:lvl4pPr marL="1371600" lvl="3" indent="0" algn="l" defTabSz="91440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sz="1800" b="0" i="0" u="none" baseline="0">
        <a:solidFill>
          <a:schemeClr val="tx1"/>
        </a:solidFill>
        <a:latin typeface="Arial" panose="020B0604020202090204"/>
        <a:ea typeface="宋体"/>
      </a:defRPr>
    </a:lvl4pPr>
    <a:lvl5pPr marL="1828800" lvl="4" indent="0" algn="l" defTabSz="91440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sz="1800" b="0" i="0" u="none" baseline="0">
        <a:solidFill>
          <a:schemeClr val="tx1"/>
        </a:solidFill>
        <a:latin typeface="Arial" panose="020B0604020202090204"/>
        <a:ea typeface="宋体"/>
      </a:defRPr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lvl="0" indent="0" algn="ctr">
              <a:buNone/>
            </a:lvl1pPr>
            <a:lvl2pPr marL="457200" lvl="1" indent="0" algn="ctr">
              <a:buNone/>
            </a:lvl2pPr>
            <a:lvl3pPr marL="914400" lvl="2" indent="0" algn="ctr">
              <a:buNone/>
            </a:lvl3pPr>
            <a:lvl4pPr marL="1371600" lvl="3" indent="0" algn="ctr">
              <a:buNone/>
            </a:lvl4pPr>
            <a:lvl5pPr marL="1828800" lvl="4" indent="0" algn="ctr">
              <a:buNone/>
            </a:lvl5pPr>
            <a:lvl6pPr marL="2286000" lvl="5" indent="0" algn="ctr">
              <a:buNone/>
            </a:lvl6pPr>
            <a:lvl7pPr marL="2743200" lvl="6" indent="0" algn="ctr">
              <a:buNone/>
            </a:lvl7pPr>
            <a:lvl8pPr marL="3200400" lvl="7" indent="0" algn="ctr">
              <a:buNone/>
            </a:lvl8pPr>
            <a:lvl9pPr marL="3657600" lvl="8" indent="0" algn="ctr">
              <a:buNone/>
            </a:lvl9pPr>
          </a:lstStyle>
          <a:p>
            <a:r>
              <a:rPr lang="zh-CN"/>
              <a:t>单击此处编辑母版副标题样式</a:t>
            </a:r>
            <a:endParaRPr 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lvl="0" indent="0">
              <a:buNone/>
              <a:defRPr sz="2000"/>
            </a:lvl1pPr>
            <a:lvl2pPr marL="457200" lvl="1" indent="0">
              <a:buNone/>
              <a:defRPr sz="1800"/>
            </a:lvl2pPr>
            <a:lvl3pPr marL="914400" lvl="2" indent="0">
              <a:buNone/>
              <a:defRPr sz="1600"/>
            </a:lvl3pPr>
            <a:lvl4pPr marL="1371600" lvl="3" indent="0">
              <a:buNone/>
              <a:defRPr sz="1400"/>
            </a:lvl4pPr>
            <a:lvl5pPr marL="1828800" lvl="4" indent="0">
              <a:buNone/>
              <a:defRPr sz="1400"/>
            </a:lvl5pPr>
            <a:lvl6pPr marL="2286000" lvl="5" indent="0">
              <a:buNone/>
              <a:defRPr sz="1400"/>
            </a:lvl6pPr>
            <a:lvl7pPr marL="2743200" lvl="6" indent="0">
              <a:buNone/>
              <a:defRPr sz="1400"/>
            </a:lvl7pPr>
            <a:lvl8pPr marL="3200400" lvl="7" indent="0">
              <a:buNone/>
              <a:defRPr sz="1400"/>
            </a:lvl8pPr>
            <a:lvl9pPr marL="3657600" lvl="8" indent="0">
              <a:buNone/>
              <a:defRPr sz="14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pPr marL="0" lvl="0" indent="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sz="3200" b="0" i="0" u="none" strike="noStrike" kern="0" spc="0" baseline="0">
              <a:solidFill>
                <a:schemeClr val="tx1"/>
              </a:solidFill>
              <a:latin typeface="Arial" panose="020B0604020202090204"/>
              <a:ea typeface="宋体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/>
            <a:r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lvl="0"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endParaRPr lang="en-US" sz="14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ctr"/>
            <a:endParaRPr lang="en-US" sz="14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numCol="1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 algn="r"/>
            <a:fld id="{2E3DDB3C-2D5E-47FB-BAFF-F943E464724F}" type="slidenum">
              <a:rPr lang="en-US" sz="1400"/>
            </a:fld>
            <a:endParaRPr 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lvl="0" indent="0" algn="ctr" defTabSz="91440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4400" b="0" i="0" u="none" baseline="0">
          <a:solidFill>
            <a:schemeClr val="tx2"/>
          </a:solidFill>
          <a:latin typeface="Arial" panose="020B0604020202090204"/>
          <a:ea typeface="宋体"/>
        </a:defRPr>
      </a:lvl1pPr>
      <a:lvl2pPr lvl="1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/>
        </a:defRPr>
      </a:lvl2pPr>
      <a:lvl3pPr lvl="2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/>
        </a:defRPr>
      </a:lvl3pPr>
      <a:lvl4pPr lvl="3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/>
        </a:defRPr>
      </a:lvl4pPr>
      <a:lvl5pPr lvl="4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/>
        </a:defRPr>
      </a:lvl5pPr>
      <a:lvl6pPr marL="457200" lvl="5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/>
        </a:defRPr>
      </a:lvl6pPr>
      <a:lvl7pPr marL="914400" lvl="6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/>
        </a:defRPr>
      </a:lvl7pPr>
      <a:lvl8pPr marL="1371600" lvl="7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/>
        </a:defRPr>
      </a:lvl8pPr>
      <a:lvl9pPr marL="1828800" lvl="8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/>
        </a:defRPr>
      </a:lvl9pPr>
    </p:titleStyle>
    <p:bodyStyle>
      <a:lvl1pPr marL="342900" lvl="0" indent="-342900" algn="l" defTabSz="91440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3200" b="0" i="0" u="none" baseline="0">
          <a:solidFill>
            <a:schemeClr val="tx1"/>
          </a:solidFill>
          <a:latin typeface="Arial" panose="020B0604020202090204"/>
          <a:ea typeface="宋体"/>
        </a:defRPr>
      </a:lvl1pPr>
      <a:lvl2pPr marL="742950" lvl="1" indent="-285750" algn="l" defTabSz="91440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800" b="0" i="0" u="none" baseline="0">
          <a:solidFill>
            <a:schemeClr val="tx1"/>
          </a:solidFill>
          <a:latin typeface="Arial" panose="020B0604020202090204"/>
          <a:ea typeface="宋体"/>
        </a:defRPr>
      </a:lvl2pPr>
      <a:lvl3pPr marL="1143000" lvl="2" indent="-228600" algn="l" defTabSz="91440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400" b="0" i="0" u="none" baseline="0">
          <a:solidFill>
            <a:schemeClr val="tx1"/>
          </a:solidFill>
          <a:latin typeface="Arial" panose="020B0604020202090204"/>
          <a:ea typeface="宋体"/>
        </a:defRPr>
      </a:lvl3pPr>
      <a:lvl4pPr marL="1600200" lvl="3" indent="-228600" algn="l" defTabSz="91440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000" b="0" i="0" u="none" baseline="0">
          <a:solidFill>
            <a:schemeClr val="tx1"/>
          </a:solidFill>
          <a:latin typeface="Arial" panose="020B0604020202090204"/>
          <a:ea typeface="宋体"/>
        </a:defRPr>
      </a:lvl4pPr>
      <a:lvl5pPr marL="2057400" lvl="4" indent="-228600" algn="l" defTabSz="91440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0" i="0" u="none" baseline="0">
          <a:solidFill>
            <a:schemeClr val="tx1"/>
          </a:solidFill>
          <a:latin typeface="Arial" panose="020B0604020202090204"/>
          <a:ea typeface="宋体"/>
        </a:defRPr>
      </a:lvl5pPr>
      <a:lvl6pPr marL="2514600" lvl="5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/>
          <a:ea typeface="宋体"/>
        </a:defRPr>
      </a:lvl6pPr>
      <a:lvl7pPr marL="2971800" lvl="6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/>
          <a:ea typeface="宋体"/>
        </a:defRPr>
      </a:lvl7pPr>
      <a:lvl8pPr marL="3429000" lvl="7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/>
          <a:ea typeface="宋体"/>
        </a:defRPr>
      </a:lvl8pPr>
      <a:lvl9pPr marL="3886200" lvl="8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/>
          <a:ea typeface="宋体"/>
        </a:defRPr>
      </a:lvl9pPr>
    </p:bodyStyle>
    <p:otherStyle>
      <a:lvl1pPr marL="0" lvl="0" indent="0" algn="l" defTabSz="91440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Arial" panose="020B0604020202090204"/>
          <a:ea typeface="宋体"/>
        </a:defRPr>
      </a:lvl1pPr>
      <a:lvl2pPr marL="457200" lvl="1" indent="0" algn="l" defTabSz="91440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Arial" panose="020B0604020202090204"/>
          <a:ea typeface="宋体"/>
        </a:defRPr>
      </a:lvl2pPr>
      <a:lvl3pPr marL="914400" lvl="2" indent="0" algn="l" defTabSz="91440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Arial" panose="020B0604020202090204"/>
          <a:ea typeface="宋体"/>
        </a:defRPr>
      </a:lvl3pPr>
      <a:lvl4pPr marL="1371600" lvl="3" indent="0" algn="l" defTabSz="91440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Arial" panose="020B0604020202090204"/>
          <a:ea typeface="宋体"/>
        </a:defRPr>
      </a:lvl4pPr>
      <a:lvl5pPr marL="1828800" lvl="4" indent="0" algn="l" defTabSz="91440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Arial" panose="020B0604020202090204"/>
          <a:ea typeface="宋体"/>
        </a:defRPr>
      </a:lvl5pPr>
      <a:lvl6pPr marL="2286000" lvl="5" algn="l" defTabSz="914400">
        <a:defRPr sz="1800" kern="1200">
          <a:solidFill>
            <a:schemeClr val="tx1"/>
          </a:solidFill>
          <a:latin typeface="Arial" panose="020B0604020202090204"/>
          <a:ea typeface="宋体"/>
        </a:defRPr>
      </a:lvl6pPr>
      <a:lvl7pPr marL="2743200" lvl="6" algn="l" defTabSz="914400">
        <a:defRPr sz="1800" kern="1200">
          <a:solidFill>
            <a:schemeClr val="tx1"/>
          </a:solidFill>
          <a:latin typeface="Arial" panose="020B0604020202090204"/>
          <a:ea typeface="宋体"/>
        </a:defRPr>
      </a:lvl7pPr>
      <a:lvl8pPr marL="3200400" lvl="7" algn="l" defTabSz="914400">
        <a:defRPr sz="1800" kern="1200">
          <a:solidFill>
            <a:schemeClr val="tx1"/>
          </a:solidFill>
          <a:latin typeface="Arial" panose="020B0604020202090204"/>
          <a:ea typeface="宋体"/>
        </a:defRPr>
      </a:lvl8pPr>
      <a:lvl9pPr marL="3657600" lvl="8" algn="l" defTabSz="914400">
        <a:defRPr sz="1800" kern="1200">
          <a:solidFill>
            <a:schemeClr val="tx1"/>
          </a:solidFill>
          <a:latin typeface="Arial" panose="020B0604020202090204"/>
          <a:ea typeface="宋体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Text Box 60"/>
          <p:cNvSpPr/>
          <p:nvPr/>
        </p:nvSpPr>
        <p:spPr>
          <a:xfrm>
            <a:off x="5062538" y="44450"/>
            <a:ext cx="4046537" cy="523875"/>
          </a:xfrm>
          <a:prstGeom prst="rect">
            <a:avLst/>
          </a:prstGeom>
          <a:noFill/>
          <a:ln>
            <a:solidFill>
              <a:schemeClr val="accent2"/>
            </a:solidFill>
            <a:miter/>
          </a:ln>
        </p:spPr>
        <p:txBody>
          <a:bodyPr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sz="2800">
                <a:solidFill>
                  <a:schemeClr val="accent2"/>
                </a:solidFill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zh-CN" sz="2800">
                <a:solidFill>
                  <a:schemeClr val="accent2"/>
                </a:solidFill>
                <a:latin typeface="华文楷体" panose="02010600040101010101" charset="-122"/>
                <a:ea typeface="华文楷体" panose="02010600040101010101" charset="-122"/>
              </a:rPr>
              <a:t>第一模块：一元微分学  </a:t>
            </a:r>
            <a:endParaRPr lang="zh-CN" sz="2800">
              <a:solidFill>
                <a:schemeClr val="accent2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075" name="Text Box 37"/>
          <p:cNvSpPr/>
          <p:nvPr/>
        </p:nvSpPr>
        <p:spPr>
          <a:xfrm>
            <a:off x="2759075" y="3624263"/>
            <a:ext cx="3159125" cy="584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zh-CN" b="1">
                <a:latin typeface="Times New Roman" panose="02020503050405090304"/>
                <a:ea typeface="楷体_GB2312"/>
              </a:rPr>
              <a:t>二、 极限证明题</a:t>
            </a:r>
            <a:endParaRPr lang="zh-CN" b="1">
              <a:latin typeface="Times New Roman" panose="02020503050405090304"/>
              <a:ea typeface="楷体_GB2312"/>
            </a:endParaRPr>
          </a:p>
        </p:txBody>
      </p:sp>
      <p:sp>
        <p:nvSpPr>
          <p:cNvPr id="3076" name="Text Box 36"/>
          <p:cNvSpPr/>
          <p:nvPr/>
        </p:nvSpPr>
        <p:spPr>
          <a:xfrm>
            <a:off x="2759075" y="2709863"/>
            <a:ext cx="3159125" cy="584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zh-CN" b="1">
                <a:latin typeface="Times New Roman" panose="02020503050405090304"/>
                <a:ea typeface="楷体_GB2312"/>
              </a:rPr>
              <a:t>一 、极限计算题</a:t>
            </a:r>
            <a:endParaRPr lang="zh-CN" b="1">
              <a:latin typeface="Times New Roman" panose="02020503050405090304"/>
              <a:ea typeface="楷体_GB2312"/>
            </a:endParaRPr>
          </a:p>
        </p:txBody>
      </p:sp>
      <p:sp>
        <p:nvSpPr>
          <p:cNvPr id="3077" name="Rectangle 4"/>
          <p:cNvSpPr>
            <a:spLocks noGrp="1"/>
          </p:cNvSpPr>
          <p:nvPr>
            <p:ph type="title"/>
          </p:nvPr>
        </p:nvSpPr>
        <p:spPr>
          <a:xfrm>
            <a:off x="2355850" y="1052513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zh-CN" sz="4800">
                <a:ea typeface="华文行楷"/>
              </a:rPr>
              <a:t>第一专题  极限</a:t>
            </a:r>
            <a:endParaRPr lang="zh-CN" sz="4800">
              <a:ea typeface="华文行楷"/>
            </a:endParaRPr>
          </a:p>
        </p:txBody>
      </p:sp>
      <p:sp>
        <p:nvSpPr>
          <p:cNvPr id="3078" name="Text Box 60"/>
          <p:cNvSpPr/>
          <p:nvPr/>
        </p:nvSpPr>
        <p:spPr>
          <a:xfrm>
            <a:off x="-612775" y="49213"/>
            <a:ext cx="3744913" cy="708025"/>
          </a:xfrm>
          <a:prstGeom prst="rect">
            <a:avLst/>
          </a:prstGeom>
          <a:noFill/>
          <a:ln>
            <a:solidFill>
              <a:schemeClr val="bg1"/>
            </a:solidFill>
            <a:miter/>
          </a:ln>
        </p:spPr>
        <p:txBody>
          <a:bodyPr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sz="4000" b="1">
                <a:solidFill>
                  <a:schemeClr val="accent2"/>
                </a:solidFill>
                <a:latin typeface="华文楷体" panose="02010600040101010101" charset="-122"/>
                <a:ea typeface="华文楷体" panose="02010600040101010101" charset="-122"/>
              </a:rPr>
              <a:t>数学竞赛</a:t>
            </a:r>
            <a:endParaRPr lang="zh-CN" sz="4000" b="1">
              <a:solidFill>
                <a:schemeClr val="accent2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4"/>
          <p:cNvSpPr>
            <a:spLocks noGrp="1"/>
          </p:cNvSpPr>
          <p:nvPr>
            <p:ph type="title"/>
          </p:nvPr>
        </p:nvSpPr>
        <p:spPr>
          <a:xfrm>
            <a:off x="395288" y="333375"/>
            <a:ext cx="4672012" cy="428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latin typeface="楷体"/>
                <a:ea typeface="楷体"/>
              </a:rPr>
              <a:t>8.</a:t>
            </a:r>
            <a:r>
              <a:rPr lang="zh-CN" sz="3200" b="1">
                <a:latin typeface="楷体"/>
                <a:ea typeface="楷体"/>
              </a:rPr>
              <a:t> 级数性质求极限</a:t>
            </a:r>
            <a:endParaRPr lang="zh-CN" sz="3200" b="1">
              <a:latin typeface="楷体"/>
              <a:ea typeface="楷体"/>
            </a:endParaRPr>
          </a:p>
        </p:txBody>
      </p:sp>
      <p:sp>
        <p:nvSpPr>
          <p:cNvPr id="12291" name="文本框 2"/>
          <p:cNvSpPr/>
          <p:nvPr/>
        </p:nvSpPr>
        <p:spPr>
          <a:xfrm>
            <a:off x="395288" y="1125538"/>
            <a:ext cx="8497887" cy="8302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zh-CN" sz="2400">
                <a:latin typeface="楷体"/>
                <a:ea typeface="楷体"/>
              </a:rPr>
              <a:t>    若级数收敛，则其一般项趋于零；如果级数收敛，则其余项趋于零。</a:t>
            </a:r>
            <a:endParaRPr lang="zh-CN" sz="2400">
              <a:latin typeface="楷体"/>
              <a:ea typeface="楷体"/>
            </a:endParaRPr>
          </a:p>
        </p:txBody>
      </p:sp>
      <p:pic>
        <p:nvPicPr>
          <p:cNvPr id="12292" name="对象 3"/>
          <p:cNvPicPr/>
          <p:nvPr/>
        </p:nvPicPr>
        <p:blipFill>
          <a:blip r:embed="rId1"/>
          <a:stretch>
            <a:fillRect/>
          </a:stretch>
        </p:blipFill>
        <p:spPr>
          <a:xfrm>
            <a:off x="1157288" y="2022475"/>
            <a:ext cx="8129587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ext Box 36"/>
          <p:cNvSpPr/>
          <p:nvPr/>
        </p:nvSpPr>
        <p:spPr>
          <a:xfrm>
            <a:off x="2555875" y="757238"/>
            <a:ext cx="5616575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zh-CN" b="1">
                <a:latin typeface="Times New Roman" panose="02020503050405090304"/>
                <a:ea typeface="楷体_GB2312"/>
              </a:rPr>
              <a:t>二、极限证明题</a:t>
            </a:r>
            <a:endParaRPr lang="zh-CN" b="1">
              <a:latin typeface="Times New Roman" panose="02020503050405090304"/>
              <a:ea typeface="楷体_GB2312"/>
            </a:endParaRPr>
          </a:p>
        </p:txBody>
      </p:sp>
      <p:sp>
        <p:nvSpPr>
          <p:cNvPr id="13315" name="Text Box 60"/>
          <p:cNvSpPr/>
          <p:nvPr/>
        </p:nvSpPr>
        <p:spPr>
          <a:xfrm>
            <a:off x="-612775" y="49213"/>
            <a:ext cx="3744913" cy="708025"/>
          </a:xfrm>
          <a:prstGeom prst="rect">
            <a:avLst/>
          </a:prstGeom>
          <a:noFill/>
          <a:ln>
            <a:solidFill>
              <a:schemeClr val="bg1"/>
            </a:solidFill>
            <a:miter/>
          </a:ln>
        </p:spPr>
        <p:txBody>
          <a:bodyPr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sz="4000" b="1">
                <a:solidFill>
                  <a:schemeClr val="accent2"/>
                </a:solidFill>
                <a:latin typeface="华文楷体" panose="02010600040101010101" charset="-122"/>
                <a:ea typeface="华文楷体" panose="02010600040101010101" charset="-122"/>
              </a:rPr>
              <a:t>数学竞赛</a:t>
            </a:r>
            <a:endParaRPr lang="zh-CN" sz="4000" b="1">
              <a:solidFill>
                <a:schemeClr val="accent2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316" name="文本框 2"/>
          <p:cNvSpPr/>
          <p:nvPr/>
        </p:nvSpPr>
        <p:spPr>
          <a:xfrm>
            <a:off x="1619250" y="2205038"/>
            <a:ext cx="6837363" cy="15700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zh-CN" sz="2400" b="1">
                <a:latin typeface="楷体"/>
                <a:ea typeface="楷体"/>
              </a:rPr>
              <a:t>（</a:t>
            </a:r>
            <a:r>
              <a:rPr lang="en-US" sz="2400" b="1">
                <a:latin typeface="楷体"/>
                <a:ea typeface="楷体"/>
              </a:rPr>
              <a:t>1</a:t>
            </a:r>
            <a:r>
              <a:rPr lang="zh-CN" sz="2400" b="1">
                <a:latin typeface="楷体"/>
                <a:ea typeface="楷体"/>
              </a:rPr>
              <a:t>）递推形式的极限及其存在性证明；</a:t>
            </a:r>
            <a:endParaRPr lang="en-US" sz="2400" b="1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sz="2400" b="1">
                <a:latin typeface="楷体"/>
                <a:ea typeface="楷体"/>
              </a:rPr>
              <a:t>（</a:t>
            </a:r>
            <a:r>
              <a:rPr lang="en-US" sz="2400" b="1">
                <a:latin typeface="楷体"/>
                <a:ea typeface="楷体"/>
              </a:rPr>
              <a:t>2</a:t>
            </a:r>
            <a:r>
              <a:rPr lang="zh-CN" sz="2400" b="1">
                <a:latin typeface="楷体"/>
                <a:ea typeface="楷体"/>
              </a:rPr>
              <a:t>）用极限存在准则证明极限存在；</a:t>
            </a:r>
            <a:endParaRPr lang="en-US" sz="2400" b="1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sz="2400" b="1">
                <a:latin typeface="楷体"/>
                <a:ea typeface="楷体"/>
              </a:rPr>
              <a:t>（</a:t>
            </a:r>
            <a:r>
              <a:rPr lang="en-US" sz="2400" b="1">
                <a:latin typeface="楷体"/>
                <a:ea typeface="楷体"/>
              </a:rPr>
              <a:t>3</a:t>
            </a:r>
            <a:r>
              <a:rPr lang="zh-CN" sz="2400" b="1">
                <a:latin typeface="楷体"/>
                <a:ea typeface="楷体"/>
              </a:rPr>
              <a:t>）用极限定义证明极限存在；</a:t>
            </a:r>
            <a:endParaRPr lang="en-US" sz="2400" b="1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sz="2400" b="1">
                <a:latin typeface="楷体"/>
                <a:ea typeface="楷体"/>
              </a:rPr>
              <a:t>（</a:t>
            </a:r>
            <a:r>
              <a:rPr lang="en-US" sz="2400" b="1">
                <a:latin typeface="楷体"/>
                <a:ea typeface="楷体"/>
              </a:rPr>
              <a:t>4</a:t>
            </a:r>
            <a:r>
              <a:rPr lang="zh-CN" sz="2400" b="1">
                <a:latin typeface="楷体"/>
                <a:ea typeface="楷体"/>
              </a:rPr>
              <a:t>）用数列与其子列的极限关系证明极限存在。</a:t>
            </a:r>
            <a:endParaRPr lang="zh-CN" sz="2400">
              <a:latin typeface="楷体"/>
              <a:ea typeface="楷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4"/>
          <p:cNvSpPr>
            <a:spLocks noGrp="1"/>
          </p:cNvSpPr>
          <p:nvPr>
            <p:ph type="title"/>
          </p:nvPr>
        </p:nvSpPr>
        <p:spPr>
          <a:xfrm>
            <a:off x="539750" y="182563"/>
            <a:ext cx="72009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latin typeface="楷体"/>
                <a:ea typeface="楷体"/>
              </a:rPr>
              <a:t>1.</a:t>
            </a:r>
            <a:r>
              <a:rPr lang="zh-CN" sz="3200" b="1">
                <a:latin typeface="楷体"/>
                <a:ea typeface="楷体"/>
              </a:rPr>
              <a:t>  递推形式的极限及极限存在性证明</a:t>
            </a:r>
            <a:endParaRPr lang="zh-CN" sz="3200" b="1">
              <a:latin typeface="楷体"/>
              <a:ea typeface="楷体"/>
            </a:endParaRPr>
          </a:p>
        </p:txBody>
      </p:sp>
      <p:sp>
        <p:nvSpPr>
          <p:cNvPr id="14339" name="文本框 1"/>
          <p:cNvSpPr txBox="1"/>
          <p:nvPr/>
        </p:nvSpPr>
        <p:spPr>
          <a:xfrm>
            <a:off x="323850" y="908050"/>
            <a:ext cx="8424863" cy="2308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r>
              <a:rPr lang="en-US" sz="2400">
                <a:latin typeface="楷体"/>
                <a:ea typeface="楷体"/>
              </a:rPr>
              <a:t>    </a:t>
            </a:r>
            <a:r>
              <a:rPr lang="zh-CN" sz="2400">
                <a:latin typeface="楷体"/>
                <a:ea typeface="楷体"/>
              </a:rPr>
              <a:t>递推形式的极限，有些数列常常是利用递推的形式给出，如果用某种方法证明了递推数列的极限存在，则在递推式公式里取极限，得到极限值</a:t>
            </a:r>
            <a:r>
              <a:rPr lang="en-US" sz="2400">
                <a:latin typeface="楷体"/>
                <a:ea typeface="楷体"/>
              </a:rPr>
              <a:t>A</a:t>
            </a:r>
            <a:r>
              <a:rPr lang="zh-CN" sz="2400">
                <a:latin typeface="楷体"/>
                <a:ea typeface="楷体"/>
              </a:rPr>
              <a:t>满足的方程，解此方程可求极限值</a:t>
            </a:r>
            <a:r>
              <a:rPr lang="en-US" sz="2400">
                <a:latin typeface="楷体"/>
                <a:ea typeface="楷体"/>
              </a:rPr>
              <a:t>A</a:t>
            </a:r>
            <a:r>
              <a:rPr lang="zh-CN" sz="2400">
                <a:latin typeface="楷体"/>
                <a:ea typeface="楷体"/>
              </a:rPr>
              <a:t>。证明数列的极限存在，常用方法有极限存在准则</a:t>
            </a:r>
            <a:r>
              <a:rPr lang="en-US" sz="2400">
                <a:latin typeface="楷体"/>
                <a:ea typeface="楷体"/>
              </a:rPr>
              <a:t>Ⅱ</a:t>
            </a:r>
            <a:r>
              <a:rPr lang="zh-CN" sz="2400">
                <a:latin typeface="楷体"/>
                <a:ea typeface="楷体"/>
              </a:rPr>
              <a:t>——单调有界数列必有极限、数学归纳法和常用不等式等。</a:t>
            </a:r>
            <a:endParaRPr lang="zh-CN" sz="2400">
              <a:latin typeface="楷体"/>
              <a:ea typeface="楷体"/>
            </a:endParaRPr>
          </a:p>
          <a:p>
            <a:pPr marL="0" lvl="0" indent="0"/>
            <a:endParaRPr lang="zh-CN" sz="2400">
              <a:latin typeface="楷体"/>
              <a:ea typeface="楷体"/>
            </a:endParaRPr>
          </a:p>
        </p:txBody>
      </p:sp>
      <p:pic>
        <p:nvPicPr>
          <p:cNvPr id="14340" name="对象 2"/>
          <p:cNvPicPr/>
          <p:nvPr/>
        </p:nvPicPr>
        <p:blipFill>
          <a:blip r:embed="rId1"/>
          <a:stretch>
            <a:fillRect/>
          </a:stretch>
        </p:blipFill>
        <p:spPr>
          <a:xfrm>
            <a:off x="352425" y="3019425"/>
            <a:ext cx="8045450" cy="30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4"/>
          <p:cNvSpPr>
            <a:spLocks noGrp="1"/>
          </p:cNvSpPr>
          <p:nvPr>
            <p:ph type="title"/>
          </p:nvPr>
        </p:nvSpPr>
        <p:spPr>
          <a:xfrm>
            <a:off x="539750" y="182563"/>
            <a:ext cx="84963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latin typeface="华文楷体" panose="02010600040101010101" charset="-122"/>
                <a:ea typeface="华文楷体" panose="02010600040101010101" charset="-122"/>
              </a:rPr>
              <a:t>2</a:t>
            </a:r>
            <a:r>
              <a:rPr lang="zh-CN" sz="3200" b="1">
                <a:latin typeface="华文楷体" panose="02010600040101010101" charset="-122"/>
                <a:ea typeface="华文楷体" panose="02010600040101010101" charset="-122"/>
              </a:rPr>
              <a:t>、利用极限存在准则证明极限存在</a:t>
            </a:r>
            <a:endParaRPr lang="zh-CN" sz="32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5363" name="文本框 1"/>
          <p:cNvSpPr txBox="1"/>
          <p:nvPr/>
        </p:nvSpPr>
        <p:spPr>
          <a:xfrm>
            <a:off x="323850" y="908050"/>
            <a:ext cx="8424863" cy="8318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457200" lvl="1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914400" lvl="2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371600" lvl="3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1828800" lvl="4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1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</a:lstStyle>
          <a:p>
            <a:pPr marL="0" lvl="0" indent="0"/>
            <a:r>
              <a:rPr lang="zh-CN" sz="2400">
                <a:latin typeface="楷体"/>
                <a:ea typeface="楷体"/>
              </a:rPr>
              <a:t>极限存在准则</a:t>
            </a:r>
            <a:r>
              <a:rPr lang="en-US" sz="2400">
                <a:latin typeface="Times New Roman" panose="02020503050405090304"/>
                <a:ea typeface="华文楷体" panose="02010600040101010101" charset="-122"/>
              </a:rPr>
              <a:t>Ⅱ</a:t>
            </a:r>
            <a:r>
              <a:rPr lang="zh-CN" sz="2400">
                <a:latin typeface="楷体"/>
                <a:ea typeface="楷体"/>
              </a:rPr>
              <a:t>——单调有界数列必有极限</a:t>
            </a:r>
            <a:endParaRPr lang="zh-CN" sz="2400">
              <a:latin typeface="楷体"/>
              <a:ea typeface="楷体"/>
            </a:endParaRPr>
          </a:p>
          <a:p>
            <a:pPr marL="0" lvl="0" indent="0"/>
            <a:endParaRPr lang="zh-CN" sz="2400">
              <a:latin typeface="楷体"/>
              <a:ea typeface="楷体"/>
            </a:endParaRPr>
          </a:p>
        </p:txBody>
      </p:sp>
      <p:pic>
        <p:nvPicPr>
          <p:cNvPr id="15364" name="对象 2"/>
          <p:cNvPicPr/>
          <p:nvPr/>
        </p:nvPicPr>
        <p:blipFill>
          <a:blip r:embed="rId1"/>
          <a:stretch>
            <a:fillRect/>
          </a:stretch>
        </p:blipFill>
        <p:spPr>
          <a:xfrm>
            <a:off x="252413" y="1736725"/>
            <a:ext cx="8639175" cy="36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4"/>
          <p:cNvSpPr>
            <a:spLocks noGrp="1"/>
          </p:cNvSpPr>
          <p:nvPr>
            <p:ph type="title"/>
          </p:nvPr>
        </p:nvSpPr>
        <p:spPr>
          <a:xfrm>
            <a:off x="539750" y="182563"/>
            <a:ext cx="72009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latin typeface="华文楷体" panose="02010600040101010101" charset="-122"/>
                <a:ea typeface="华文楷体" panose="02010600040101010101" charset="-122"/>
              </a:rPr>
              <a:t>3</a:t>
            </a:r>
            <a:r>
              <a:rPr lang="zh-CN" sz="3200" b="1">
                <a:latin typeface="华文楷体" panose="02010600040101010101" charset="-122"/>
                <a:ea typeface="华文楷体" panose="02010600040101010101" charset="-122"/>
              </a:rPr>
              <a:t>、利用极限定义证明极限存在</a:t>
            </a:r>
            <a:endParaRPr lang="zh-CN" sz="32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6387" name="对象 2"/>
          <p:cNvPicPr/>
          <p:nvPr/>
        </p:nvPicPr>
        <p:blipFill>
          <a:blip r:embed="rId1"/>
          <a:stretch>
            <a:fillRect/>
          </a:stretch>
        </p:blipFill>
        <p:spPr>
          <a:xfrm>
            <a:off x="395288" y="2343150"/>
            <a:ext cx="8856662" cy="46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88" name="Rectangle 41"/>
          <p:cNvSpPr/>
          <p:nvPr/>
        </p:nvSpPr>
        <p:spPr>
          <a:xfrm>
            <a:off x="971550" y="1536700"/>
            <a:ext cx="7632700" cy="668338"/>
          </a:xfrm>
          <a:prstGeom prst="rect">
            <a:avLst/>
          </a:prstGeom>
          <a:noFill/>
          <a:ln>
            <a:solidFill>
              <a:schemeClr val="accent2"/>
            </a:solidFill>
            <a:miter/>
          </a:ln>
        </p:spPr>
        <p:txBody>
          <a:bodyPr wrap="none" anchor="ctr" anchorCtr="0"/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endParaRPr lang="zh-CN" sz="1800"/>
          </a:p>
        </p:txBody>
      </p:sp>
      <p:grpSp>
        <p:nvGrpSpPr>
          <p:cNvPr id="16389" name="组合 1"/>
          <p:cNvGrpSpPr/>
          <p:nvPr/>
        </p:nvGrpSpPr>
        <p:grpSpPr>
          <a:xfrm>
            <a:off x="1042988" y="850900"/>
            <a:ext cx="7993062" cy="1281113"/>
            <a:chOff x="1042988" y="850900"/>
            <a:chExt cx="7993508" cy="1280458"/>
          </a:xfrm>
        </p:grpSpPr>
        <p:sp>
          <p:nvSpPr>
            <p:cNvPr id="16390" name="Text Box 21"/>
            <p:cNvSpPr/>
            <p:nvPr/>
          </p:nvSpPr>
          <p:spPr>
            <a:xfrm>
              <a:off x="1042988" y="850900"/>
              <a:ext cx="1600200" cy="5191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marL="342900" lvl="0" indent="-3429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 lang="zh-CN" sz="32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1pPr>
              <a:lvl2pPr marL="742950" lvl="1" indent="-28575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defRPr lang="zh-CN" sz="28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2pPr>
              <a:lvl3pPr marL="1143000" lvl="2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 lang="zh-CN" sz="24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3pPr>
              <a:lvl4pPr marL="1600200" lvl="3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defRPr lang="zh-CN" sz="20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4pPr>
              <a:lvl5pPr marL="2057400" lvl="4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»"/>
                <a:defRPr lang="zh-CN" sz="20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5pPr>
              <a:lvl6pPr marL="2514600" lvl="5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6pPr>
              <a:lvl7pPr marL="2971800" lvl="6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7pPr>
              <a:lvl8pPr marL="3429000" lvl="7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8pPr>
              <a:lvl9pPr marL="3886200" lvl="8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9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zh-CN" sz="2800">
                  <a:latin typeface="Times New Roman" panose="02020503050405090304"/>
                  <a:ea typeface="华文楷体" panose="02010600040101010101" charset="-122"/>
                </a:rPr>
                <a:t>若数列</a:t>
              </a:r>
              <a:endParaRPr lang="zh-CN" sz="2800">
                <a:latin typeface="Times New Roman" panose="02020503050405090304"/>
                <a:ea typeface="华文楷体" panose="02010600040101010101" charset="-122"/>
              </a:endParaRPr>
            </a:p>
          </p:txBody>
        </p:sp>
        <p:pic>
          <p:nvPicPr>
            <p:cNvPr id="16391" name="Object 2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279650" y="917575"/>
              <a:ext cx="660400" cy="43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2" name="Text Box 23"/>
            <p:cNvSpPr/>
            <p:nvPr/>
          </p:nvSpPr>
          <p:spPr>
            <a:xfrm>
              <a:off x="3041650" y="874713"/>
              <a:ext cx="3886200" cy="5191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marL="342900" lvl="0" indent="-3429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 lang="zh-CN" sz="32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1pPr>
              <a:lvl2pPr marL="742950" lvl="1" indent="-28575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defRPr lang="zh-CN" sz="28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2pPr>
              <a:lvl3pPr marL="1143000" lvl="2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 lang="zh-CN" sz="24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3pPr>
              <a:lvl4pPr marL="1600200" lvl="3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defRPr lang="zh-CN" sz="20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4pPr>
              <a:lvl5pPr marL="2057400" lvl="4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»"/>
                <a:defRPr lang="zh-CN" sz="20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5pPr>
              <a:lvl6pPr marL="2514600" lvl="5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6pPr>
              <a:lvl7pPr marL="2971800" lvl="6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7pPr>
              <a:lvl8pPr marL="3429000" lvl="7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8pPr>
              <a:lvl9pPr marL="3886200" lvl="8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9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zh-CN" sz="2800">
                  <a:latin typeface="Times New Roman" panose="02020503050405090304"/>
                  <a:ea typeface="华文楷体" panose="02010600040101010101" charset="-122"/>
                </a:rPr>
                <a:t>及常数 </a:t>
              </a:r>
              <a:r>
                <a:rPr lang="en-US" sz="2800" i="1">
                  <a:latin typeface="Times New Roman" panose="02020503050405090304"/>
                  <a:ea typeface="华文楷体" panose="02010600040101010101" charset="-122"/>
                </a:rPr>
                <a:t>a </a:t>
              </a:r>
              <a:r>
                <a:rPr lang="zh-CN" sz="2800">
                  <a:latin typeface="Times New Roman" panose="02020503050405090304"/>
                  <a:ea typeface="华文楷体" panose="02010600040101010101" charset="-122"/>
                </a:rPr>
                <a:t>有下列关系 </a:t>
              </a:r>
              <a:r>
                <a:rPr lang="en-US" sz="2800">
                  <a:latin typeface="Times New Roman" panose="02020503050405090304"/>
                  <a:ea typeface="华文楷体" panose="02010600040101010101" charset="-122"/>
                </a:rPr>
                <a:t>:</a:t>
              </a:r>
              <a:endParaRPr lang="en-US" sz="2800" i="1">
                <a:latin typeface="Times New Roman" panose="02020503050405090304"/>
                <a:ea typeface="华文楷体" panose="02010600040101010101" charset="-122"/>
              </a:endParaRPr>
            </a:p>
          </p:txBody>
        </p:sp>
        <p:pic>
          <p:nvPicPr>
            <p:cNvPr id="16393" name="Object 2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77631" y="1674019"/>
              <a:ext cx="1143000" cy="39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4" name="Text Box 28"/>
            <p:cNvSpPr/>
            <p:nvPr/>
          </p:nvSpPr>
          <p:spPr>
            <a:xfrm>
              <a:off x="2182646" y="1608138"/>
              <a:ext cx="4909634" cy="52322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marL="342900" lvl="0" indent="-3429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 lang="zh-CN" sz="32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1pPr>
              <a:lvl2pPr marL="742950" lvl="1" indent="-28575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defRPr lang="zh-CN" sz="28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2pPr>
              <a:lvl3pPr marL="1143000" lvl="2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 lang="zh-CN" sz="24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3pPr>
              <a:lvl4pPr marL="1600200" lvl="3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defRPr lang="zh-CN" sz="20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4pPr>
              <a:lvl5pPr marL="2057400" lvl="4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»"/>
                <a:defRPr lang="zh-CN" sz="20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5pPr>
              <a:lvl6pPr marL="2514600" lvl="5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6pPr>
              <a:lvl7pPr marL="2971800" lvl="6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7pPr>
              <a:lvl8pPr marL="3429000" lvl="7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8pPr>
              <a:lvl9pPr marL="3886200" lvl="8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9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zh-CN" sz="2800">
                  <a:latin typeface="Times New Roman" panose="02020503050405090304"/>
                  <a:ea typeface="华文楷体" panose="02010600040101010101" charset="-122"/>
                </a:rPr>
                <a:t>存在正整数</a:t>
              </a:r>
              <a:r>
                <a:rPr lang="en-US" sz="2800">
                  <a:latin typeface="Times New Roman" panose="02020503050405090304"/>
                  <a:ea typeface="华文楷体" panose="02010600040101010101" charset="-122"/>
                </a:rPr>
                <a:t>&gt;</a:t>
              </a:r>
              <a:r>
                <a:rPr lang="en-US" sz="2800" b="1" i="1">
                  <a:latin typeface="Times New Roman" panose="02020503050405090304"/>
                  <a:ea typeface="华文楷体" panose="02010600040101010101" charset="-122"/>
                </a:rPr>
                <a:t>N</a:t>
              </a:r>
              <a:r>
                <a:rPr lang="zh-CN" sz="2800" b="1" i="1">
                  <a:latin typeface="Times New Roman" panose="02020503050405090304"/>
                  <a:ea typeface="华文楷体" panose="02010600040101010101" charset="-122"/>
                </a:rPr>
                <a:t>，</a:t>
              </a:r>
              <a:r>
                <a:rPr lang="zh-CN" sz="2800">
                  <a:latin typeface="Times New Roman" panose="02020503050405090304"/>
                  <a:ea typeface="华文楷体" panose="02010600040101010101" charset="-122"/>
                </a:rPr>
                <a:t>当 </a:t>
              </a:r>
              <a:r>
                <a:rPr lang="en-US" sz="2800" i="1">
                  <a:latin typeface="Times New Roman" panose="02020503050405090304"/>
                  <a:ea typeface="华文楷体" panose="02010600040101010101" charset="-122"/>
                </a:rPr>
                <a:t>n</a:t>
              </a:r>
              <a:r>
                <a:rPr lang="en-US" sz="2800">
                  <a:latin typeface="Times New Roman" panose="02020503050405090304"/>
                  <a:ea typeface="华文楷体" panose="02010600040101010101" charset="-122"/>
                </a:rPr>
                <a:t> &gt;</a:t>
              </a:r>
              <a:r>
                <a:rPr lang="en-US" sz="2800" b="1" i="1">
                  <a:solidFill>
                    <a:schemeClr val="accent2"/>
                  </a:solidFill>
                  <a:latin typeface="Times New Roman" panose="02020503050405090304"/>
                  <a:ea typeface="华文楷体" panose="02010600040101010101" charset="-122"/>
                </a:rPr>
                <a:t> </a:t>
              </a:r>
              <a:r>
                <a:rPr lang="en-US" sz="2800" b="1" i="1">
                  <a:latin typeface="Times New Roman" panose="02020503050405090304"/>
                  <a:ea typeface="华文楷体" panose="02010600040101010101" charset="-122"/>
                </a:rPr>
                <a:t>N</a:t>
              </a:r>
              <a:r>
                <a:rPr lang="en-US" sz="2800" b="1" i="1">
                  <a:solidFill>
                    <a:schemeClr val="accent2"/>
                  </a:solidFill>
                  <a:latin typeface="Times New Roman" panose="02020503050405090304"/>
                  <a:ea typeface="华文楷体" panose="02010600040101010101" charset="-122"/>
                </a:rPr>
                <a:t> </a:t>
              </a:r>
              <a:r>
                <a:rPr lang="zh-CN" sz="2800">
                  <a:latin typeface="Times New Roman" panose="02020503050405090304"/>
                  <a:ea typeface="华文楷体" panose="02010600040101010101" charset="-122"/>
                </a:rPr>
                <a:t>时</a:t>
              </a:r>
              <a:r>
                <a:rPr lang="en-US" sz="2800">
                  <a:latin typeface="Times New Roman" panose="02020503050405090304"/>
                  <a:ea typeface="华文楷体" panose="02010600040101010101" charset="-122"/>
                </a:rPr>
                <a:t>,</a:t>
              </a:r>
              <a:endParaRPr lang="en-US" sz="2800">
                <a:latin typeface="Times New Roman" panose="02020503050405090304"/>
                <a:ea typeface="华文楷体" panose="02010600040101010101" charset="-122"/>
              </a:endParaRPr>
            </a:p>
          </p:txBody>
        </p:sp>
        <p:sp>
          <p:nvSpPr>
            <p:cNvPr id="16395" name="Text Box 29"/>
            <p:cNvSpPr/>
            <p:nvPr/>
          </p:nvSpPr>
          <p:spPr>
            <a:xfrm>
              <a:off x="6632277" y="1573213"/>
              <a:ext cx="1108075" cy="5191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marL="342900" lvl="0" indent="-3429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 lang="zh-CN" sz="32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1pPr>
              <a:lvl2pPr marL="742950" lvl="1" indent="-28575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defRPr lang="zh-CN" sz="28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2pPr>
              <a:lvl3pPr marL="1143000" lvl="2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 lang="zh-CN" sz="24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3pPr>
              <a:lvl4pPr marL="1600200" lvl="3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defRPr lang="zh-CN" sz="20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4pPr>
              <a:lvl5pPr marL="2057400" lvl="4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»"/>
                <a:defRPr lang="zh-CN" sz="20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5pPr>
              <a:lvl6pPr marL="2514600" lvl="5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6pPr>
              <a:lvl7pPr marL="2971800" lvl="6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7pPr>
              <a:lvl8pPr marL="3429000" lvl="7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8pPr>
              <a:lvl9pPr marL="3886200" lvl="8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9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zh-CN" sz="2800">
                  <a:latin typeface="Times New Roman" panose="02020503050405090304"/>
                  <a:ea typeface="华文楷体" panose="02010600040101010101" charset="-122"/>
                </a:rPr>
                <a:t>总有</a:t>
              </a:r>
              <a:endParaRPr lang="zh-CN" sz="2800">
                <a:latin typeface="Times New Roman" panose="02020503050405090304"/>
                <a:ea typeface="华文楷体" panose="02010600040101010101" charset="-122"/>
              </a:endParaRPr>
            </a:p>
          </p:txBody>
        </p:sp>
        <p:pic>
          <p:nvPicPr>
            <p:cNvPr id="16396" name="Object 3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423596" y="1628775"/>
              <a:ext cx="1612900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4"/>
          <p:cNvSpPr>
            <a:spLocks noGrp="1"/>
          </p:cNvSpPr>
          <p:nvPr>
            <p:ph type="title"/>
          </p:nvPr>
        </p:nvSpPr>
        <p:spPr>
          <a:xfrm>
            <a:off x="250825" y="182563"/>
            <a:ext cx="8713788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ea typeface="楷体_GB2312"/>
              </a:rPr>
              <a:t>4</a:t>
            </a:r>
            <a:r>
              <a:rPr lang="zh-CN" sz="3200" b="1">
                <a:ea typeface="楷体_GB2312"/>
              </a:rPr>
              <a:t>、</a:t>
            </a:r>
            <a:r>
              <a:rPr lang="zh-CN" sz="3200" b="1">
                <a:latin typeface="楷体"/>
                <a:ea typeface="楷体"/>
              </a:rPr>
              <a:t>利用数列与其子列的极限关系证明极限存在</a:t>
            </a:r>
            <a:endParaRPr lang="zh-CN" sz="3200" b="1">
              <a:ea typeface="楷体_GB2312"/>
            </a:endParaRPr>
          </a:p>
        </p:txBody>
      </p:sp>
      <p:pic>
        <p:nvPicPr>
          <p:cNvPr id="17411" name="对象 2"/>
          <p:cNvPicPr/>
          <p:nvPr/>
        </p:nvPicPr>
        <p:blipFill>
          <a:blip r:embed="rId1"/>
          <a:stretch>
            <a:fillRect/>
          </a:stretch>
        </p:blipFill>
        <p:spPr>
          <a:xfrm>
            <a:off x="469900" y="2684463"/>
            <a:ext cx="7800975" cy="3808412"/>
          </a:xfrm>
          <a:prstGeom prst="rect">
            <a:avLst/>
          </a:prstGeom>
          <a:noFill/>
          <a:ln>
            <a:noFill/>
          </a:ln>
        </p:spPr>
      </p:pic>
      <p:sp>
        <p:nvSpPr>
          <p:cNvPr id="17412" name="文本框 3"/>
          <p:cNvSpPr/>
          <p:nvPr/>
        </p:nvSpPr>
        <p:spPr>
          <a:xfrm>
            <a:off x="250825" y="908050"/>
            <a:ext cx="8188325" cy="12017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zh-CN" sz="2400">
                <a:latin typeface="楷体"/>
                <a:ea typeface="楷体"/>
              </a:rPr>
              <a:t>    数列与其子列同时收敛且收敛到相同的极限值，还可引</a:t>
            </a:r>
            <a:endParaRPr lang="en-US" sz="2400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sz="2400">
                <a:latin typeface="楷体"/>
                <a:ea typeface="楷体"/>
              </a:rPr>
              <a:t>申为数列收敛等价于奇数列和偶数列收敛到相同的极限值。</a:t>
            </a:r>
            <a:endParaRPr lang="en-US" sz="2400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sz="2400">
                <a:latin typeface="楷体"/>
                <a:ea typeface="楷体"/>
              </a:rPr>
              <a:t>上面的充要条件常用来证明数列极限不存在。</a:t>
            </a:r>
            <a:endParaRPr lang="zh-CN" sz="2400">
              <a:latin typeface="楷体"/>
              <a:ea typeface="楷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Text Box 36"/>
          <p:cNvSpPr/>
          <p:nvPr/>
        </p:nvSpPr>
        <p:spPr>
          <a:xfrm>
            <a:off x="2555875" y="757238"/>
            <a:ext cx="5616575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zh-CN" b="1">
                <a:latin typeface="Times New Roman" panose="02020503050405090304"/>
                <a:ea typeface="楷体_GB2312"/>
              </a:rPr>
              <a:t>一 、极限计算题</a:t>
            </a:r>
            <a:endParaRPr lang="zh-CN" b="1">
              <a:latin typeface="Times New Roman" panose="02020503050405090304"/>
              <a:ea typeface="楷体_GB2312"/>
            </a:endParaRPr>
          </a:p>
        </p:txBody>
      </p:sp>
      <p:sp>
        <p:nvSpPr>
          <p:cNvPr id="4099" name="Text Box 60"/>
          <p:cNvSpPr/>
          <p:nvPr/>
        </p:nvSpPr>
        <p:spPr>
          <a:xfrm>
            <a:off x="-612775" y="49213"/>
            <a:ext cx="3744913" cy="708025"/>
          </a:xfrm>
          <a:prstGeom prst="rect">
            <a:avLst/>
          </a:prstGeom>
          <a:noFill/>
          <a:ln>
            <a:solidFill>
              <a:schemeClr val="bg1"/>
            </a:solidFill>
            <a:miter/>
          </a:ln>
        </p:spPr>
        <p:txBody>
          <a:bodyPr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sz="4000" b="1">
                <a:solidFill>
                  <a:schemeClr val="accent2"/>
                </a:solidFill>
                <a:latin typeface="华文楷体" panose="02010600040101010101" charset="-122"/>
                <a:ea typeface="华文楷体" panose="02010600040101010101" charset="-122"/>
              </a:rPr>
              <a:t>数学竞赛</a:t>
            </a:r>
            <a:endParaRPr lang="zh-CN" sz="4000" b="1">
              <a:solidFill>
                <a:schemeClr val="accent2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100" name="文本框 2"/>
          <p:cNvSpPr/>
          <p:nvPr/>
        </p:nvSpPr>
        <p:spPr>
          <a:xfrm>
            <a:off x="1619250" y="2205038"/>
            <a:ext cx="5600700" cy="35401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en-US" sz="2800" b="1">
                <a:latin typeface="楷体"/>
                <a:ea typeface="楷体"/>
              </a:rPr>
              <a:t>1.</a:t>
            </a:r>
            <a:r>
              <a:rPr lang="zh-CN" sz="2800" b="1">
                <a:latin typeface="楷体"/>
                <a:ea typeface="楷体"/>
              </a:rPr>
              <a:t> 施笃兹（</a:t>
            </a:r>
            <a:r>
              <a:rPr lang="en-US" sz="2800" b="1">
                <a:latin typeface="楷体"/>
                <a:ea typeface="楷体"/>
              </a:rPr>
              <a:t>Stolz</a:t>
            </a:r>
            <a:r>
              <a:rPr lang="zh-CN" sz="2800" b="1">
                <a:latin typeface="楷体"/>
                <a:ea typeface="楷体"/>
              </a:rPr>
              <a:t>）定理求极限；</a:t>
            </a:r>
            <a:endParaRPr lang="en-US" sz="2800" b="1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sz="2800" b="1">
                <a:latin typeface="楷体"/>
                <a:ea typeface="楷体"/>
              </a:rPr>
              <a:t>2.</a:t>
            </a:r>
            <a:r>
              <a:rPr lang="zh-CN" sz="2800" b="1">
                <a:latin typeface="楷体"/>
                <a:ea typeface="楷体"/>
              </a:rPr>
              <a:t> 初等变形求极限；</a:t>
            </a:r>
            <a:endParaRPr lang="en-US" sz="2800" b="1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sz="2800" b="1">
                <a:latin typeface="楷体"/>
                <a:ea typeface="楷体"/>
              </a:rPr>
              <a:t>3. </a:t>
            </a:r>
            <a:r>
              <a:rPr lang="zh-CN" sz="2800" b="1">
                <a:latin typeface="楷体"/>
                <a:ea typeface="楷体"/>
              </a:rPr>
              <a:t>无穷小等价替换求极限；</a:t>
            </a:r>
            <a:endParaRPr lang="en-US" sz="2800" b="1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sz="2800" b="1">
                <a:latin typeface="楷体"/>
                <a:ea typeface="楷体"/>
              </a:rPr>
              <a:t>4.</a:t>
            </a:r>
            <a:r>
              <a:rPr lang="zh-CN" sz="2800" b="1">
                <a:latin typeface="楷体"/>
                <a:ea typeface="楷体"/>
              </a:rPr>
              <a:t> 极限存在准则求极限；</a:t>
            </a:r>
            <a:endParaRPr lang="en-US" sz="2800" b="1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sz="2800" b="1">
                <a:latin typeface="楷体"/>
                <a:ea typeface="楷体"/>
              </a:rPr>
              <a:t>5. </a:t>
            </a:r>
            <a:r>
              <a:rPr lang="zh-CN" sz="2800" b="1">
                <a:latin typeface="楷体"/>
                <a:ea typeface="楷体"/>
              </a:rPr>
              <a:t>洛必达法则求极限；</a:t>
            </a:r>
            <a:endParaRPr lang="en-US" sz="2800" b="1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sz="2800" b="1">
                <a:latin typeface="楷体"/>
                <a:ea typeface="楷体"/>
              </a:rPr>
              <a:t>6.</a:t>
            </a:r>
            <a:r>
              <a:rPr lang="zh-CN" sz="2800" b="1">
                <a:latin typeface="楷体"/>
                <a:ea typeface="楷体"/>
              </a:rPr>
              <a:t> 泰勒公式求极限；</a:t>
            </a:r>
            <a:endParaRPr lang="en-US" sz="2800" b="1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sz="2800" b="1">
                <a:latin typeface="楷体"/>
                <a:ea typeface="楷体"/>
              </a:rPr>
              <a:t>7.</a:t>
            </a:r>
            <a:r>
              <a:rPr lang="zh-CN" sz="2800" b="1">
                <a:latin typeface="楷体"/>
                <a:ea typeface="楷体"/>
              </a:rPr>
              <a:t> 积分定义求极限；</a:t>
            </a:r>
            <a:endParaRPr lang="en-US" sz="2800" b="1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sz="2800" b="1">
                <a:latin typeface="楷体"/>
                <a:ea typeface="楷体"/>
              </a:rPr>
              <a:t>8. </a:t>
            </a:r>
            <a:r>
              <a:rPr lang="zh-CN" sz="2800" b="1">
                <a:latin typeface="楷体"/>
                <a:ea typeface="楷体"/>
              </a:rPr>
              <a:t>级数性质求极限。</a:t>
            </a:r>
            <a:endParaRPr lang="zh-CN" sz="2800" b="1">
              <a:latin typeface="楷体"/>
              <a:ea typeface="楷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4"/>
          <p:cNvSpPr>
            <a:spLocks noGrp="1"/>
          </p:cNvSpPr>
          <p:nvPr>
            <p:ph type="title"/>
          </p:nvPr>
        </p:nvSpPr>
        <p:spPr>
          <a:xfrm>
            <a:off x="539750" y="182563"/>
            <a:ext cx="6624638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latin typeface="楷体"/>
                <a:ea typeface="楷体"/>
              </a:rPr>
              <a:t>1.</a:t>
            </a:r>
            <a:r>
              <a:rPr lang="zh-CN" sz="3200" b="1">
                <a:latin typeface="楷体"/>
                <a:ea typeface="楷体"/>
              </a:rPr>
              <a:t> 施笃兹（</a:t>
            </a:r>
            <a:r>
              <a:rPr lang="en-US" sz="3200" b="1">
                <a:latin typeface="楷体"/>
                <a:ea typeface="楷体"/>
              </a:rPr>
              <a:t>Stolz</a:t>
            </a:r>
            <a:r>
              <a:rPr lang="zh-CN" sz="3200" b="1">
                <a:latin typeface="楷体"/>
                <a:ea typeface="楷体"/>
              </a:rPr>
              <a:t>）定理求极限</a:t>
            </a:r>
            <a:endParaRPr lang="zh-CN" sz="3200" b="1">
              <a:latin typeface="楷体"/>
              <a:ea typeface="楷体"/>
            </a:endParaRPr>
          </a:p>
        </p:txBody>
      </p:sp>
      <p:pic>
        <p:nvPicPr>
          <p:cNvPr id="5123" name="对象 17"/>
          <p:cNvPicPr/>
          <p:nvPr/>
        </p:nvPicPr>
        <p:blipFill>
          <a:blip r:embed="rId1"/>
          <a:stretch>
            <a:fillRect/>
          </a:stretch>
        </p:blipFill>
        <p:spPr>
          <a:xfrm>
            <a:off x="285750" y="1049338"/>
            <a:ext cx="8740775" cy="6542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4"/>
          <p:cNvSpPr>
            <a:spLocks noGrp="1"/>
          </p:cNvSpPr>
          <p:nvPr>
            <p:ph type="title"/>
          </p:nvPr>
        </p:nvSpPr>
        <p:spPr>
          <a:xfrm>
            <a:off x="539750" y="182563"/>
            <a:ext cx="7488238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latin typeface="楷体"/>
                <a:ea typeface="楷体"/>
              </a:rPr>
              <a:t>2.</a:t>
            </a:r>
            <a:r>
              <a:rPr lang="zh-CN" sz="3200" b="1">
                <a:latin typeface="楷体"/>
                <a:ea typeface="楷体"/>
              </a:rPr>
              <a:t> 初等变形求极限</a:t>
            </a:r>
            <a:endParaRPr lang="zh-CN" sz="3200" b="1">
              <a:latin typeface="楷体"/>
              <a:ea typeface="楷体"/>
            </a:endParaRPr>
          </a:p>
        </p:txBody>
      </p:sp>
      <p:pic>
        <p:nvPicPr>
          <p:cNvPr id="6147" name="对象 1"/>
          <p:cNvPicPr/>
          <p:nvPr/>
        </p:nvPicPr>
        <p:blipFill>
          <a:blip r:embed="rId1"/>
          <a:stretch>
            <a:fillRect/>
          </a:stretch>
        </p:blipFill>
        <p:spPr>
          <a:xfrm>
            <a:off x="107950" y="908050"/>
            <a:ext cx="8712200" cy="622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4"/>
          <p:cNvSpPr>
            <a:spLocks noGrp="1"/>
          </p:cNvSpPr>
          <p:nvPr>
            <p:ph type="title"/>
          </p:nvPr>
        </p:nvSpPr>
        <p:spPr>
          <a:xfrm>
            <a:off x="539750" y="182563"/>
            <a:ext cx="7488238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latin typeface="楷体"/>
                <a:ea typeface="楷体"/>
              </a:rPr>
              <a:t>3.</a:t>
            </a:r>
            <a:r>
              <a:rPr lang="zh-CN" sz="3200" b="1">
                <a:latin typeface="楷体"/>
                <a:ea typeface="楷体"/>
              </a:rPr>
              <a:t>  无穷小等价替换求极限</a:t>
            </a:r>
            <a:endParaRPr lang="zh-CN" sz="3200" b="1">
              <a:latin typeface="楷体"/>
              <a:ea typeface="楷体"/>
            </a:endParaRPr>
          </a:p>
        </p:txBody>
      </p:sp>
      <p:pic>
        <p:nvPicPr>
          <p:cNvPr id="7171" name="对象 1"/>
          <p:cNvPicPr/>
          <p:nvPr/>
        </p:nvPicPr>
        <p:blipFill>
          <a:blip r:embed="rId1"/>
          <a:stretch>
            <a:fillRect/>
          </a:stretch>
        </p:blipFill>
        <p:spPr>
          <a:xfrm>
            <a:off x="142875" y="981075"/>
            <a:ext cx="8799513" cy="58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4"/>
          <p:cNvSpPr>
            <a:spLocks noGrp="1"/>
          </p:cNvSpPr>
          <p:nvPr>
            <p:ph type="title"/>
          </p:nvPr>
        </p:nvSpPr>
        <p:spPr>
          <a:xfrm>
            <a:off x="539750" y="44450"/>
            <a:ext cx="563245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latin typeface="楷体"/>
                <a:ea typeface="楷体"/>
              </a:rPr>
              <a:t>4.</a:t>
            </a:r>
            <a:r>
              <a:rPr lang="zh-CN" sz="3200" b="1">
                <a:latin typeface="楷体"/>
                <a:ea typeface="楷体"/>
              </a:rPr>
              <a:t>  极限存在准则求极限 </a:t>
            </a:r>
            <a:endParaRPr lang="zh-CN" sz="3200" b="1">
              <a:latin typeface="楷体"/>
              <a:ea typeface="楷体"/>
            </a:endParaRPr>
          </a:p>
        </p:txBody>
      </p:sp>
      <p:pic>
        <p:nvPicPr>
          <p:cNvPr id="8195" name="对象 1"/>
          <p:cNvPicPr/>
          <p:nvPr/>
        </p:nvPicPr>
        <p:blipFill>
          <a:blip r:embed="rId1"/>
          <a:stretch>
            <a:fillRect/>
          </a:stretch>
        </p:blipFill>
        <p:spPr>
          <a:xfrm>
            <a:off x="755650" y="2273300"/>
            <a:ext cx="7507288" cy="49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6" name="Text Box 2"/>
          <p:cNvSpPr/>
          <p:nvPr/>
        </p:nvSpPr>
        <p:spPr>
          <a:xfrm>
            <a:off x="612775" y="620713"/>
            <a:ext cx="7991475" cy="1200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sz="2400" b="1">
                <a:solidFill>
                  <a:srgbClr val="FF0000"/>
                </a:solidFill>
                <a:latin typeface="Times New Roman" panose="02020503050405090304"/>
                <a:ea typeface="楷体"/>
              </a:rPr>
              <a:t>       准则</a:t>
            </a:r>
            <a:r>
              <a:rPr lang="en-US" sz="2400" b="1">
                <a:solidFill>
                  <a:srgbClr val="FF0000"/>
                </a:solidFill>
                <a:latin typeface="Times New Roman" panose="02020503050405090304"/>
                <a:ea typeface="楷体"/>
              </a:rPr>
              <a:t>Ⅰ</a:t>
            </a:r>
            <a:r>
              <a:rPr lang="en-US" sz="2400" b="1">
                <a:latin typeface="Times New Roman" panose="02020503050405090304"/>
                <a:ea typeface="楷体"/>
              </a:rPr>
              <a:t>. </a:t>
            </a:r>
            <a:r>
              <a:rPr lang="zh-CN" sz="2400" b="1">
                <a:latin typeface="Times New Roman" panose="02020503050405090304"/>
                <a:ea typeface="楷体"/>
              </a:rPr>
              <a:t>如果数列</a:t>
            </a:r>
            <a:r>
              <a:rPr lang="en-US" sz="2400" b="1">
                <a:latin typeface="Times New Roman" panose="02020503050405090304"/>
                <a:ea typeface="楷体"/>
              </a:rPr>
              <a:t>{</a:t>
            </a:r>
            <a:r>
              <a:rPr lang="en-US" sz="2400" b="1" i="1">
                <a:latin typeface="Times New Roman" panose="02020503050405090304"/>
                <a:ea typeface="楷体"/>
              </a:rPr>
              <a:t>x</a:t>
            </a:r>
            <a:r>
              <a:rPr lang="en-US" sz="1100" b="1" i="1">
                <a:latin typeface="Times New Roman" panose="02020503050405090304"/>
                <a:ea typeface="楷体"/>
              </a:rPr>
              <a:t>n</a:t>
            </a:r>
            <a:r>
              <a:rPr lang="en-US" sz="2400" b="1">
                <a:latin typeface="Times New Roman" panose="02020503050405090304"/>
                <a:ea typeface="楷体"/>
              </a:rPr>
              <a:t>} {</a:t>
            </a:r>
            <a:r>
              <a:rPr lang="en-US" sz="2400" b="1" i="1">
                <a:latin typeface="Times New Roman" panose="02020503050405090304"/>
                <a:ea typeface="楷体"/>
              </a:rPr>
              <a:t>y</a:t>
            </a:r>
            <a:r>
              <a:rPr lang="en-US" sz="1100" b="1" i="1">
                <a:latin typeface="Times New Roman" panose="02020503050405090304"/>
                <a:ea typeface="楷体"/>
              </a:rPr>
              <a:t>n</a:t>
            </a:r>
            <a:r>
              <a:rPr lang="en-US" sz="2400" b="1">
                <a:latin typeface="Times New Roman" panose="02020503050405090304"/>
                <a:ea typeface="楷体"/>
              </a:rPr>
              <a:t>} {</a:t>
            </a:r>
            <a:r>
              <a:rPr lang="en-US" sz="2400" b="1" i="1">
                <a:latin typeface="Times New Roman" panose="02020503050405090304"/>
                <a:ea typeface="楷体"/>
              </a:rPr>
              <a:t>z</a:t>
            </a:r>
            <a:r>
              <a:rPr lang="en-US" sz="1100" b="1" i="1">
                <a:latin typeface="Times New Roman" panose="02020503050405090304"/>
                <a:ea typeface="楷体"/>
              </a:rPr>
              <a:t>n</a:t>
            </a:r>
            <a:r>
              <a:rPr lang="en-US" sz="2400" b="1">
                <a:latin typeface="Times New Roman" panose="02020503050405090304"/>
                <a:ea typeface="楷体"/>
              </a:rPr>
              <a:t>}</a:t>
            </a:r>
            <a:r>
              <a:rPr lang="zh-CN" sz="2400" b="1">
                <a:latin typeface="Times New Roman" panose="02020503050405090304"/>
                <a:ea typeface="楷体"/>
              </a:rPr>
              <a:t>满足下列条件：（</a:t>
            </a:r>
            <a:r>
              <a:rPr lang="en-US" sz="2400" b="1">
                <a:latin typeface="Times New Roman" panose="02020503050405090304"/>
                <a:ea typeface="楷体"/>
              </a:rPr>
              <a:t>1</a:t>
            </a:r>
            <a:r>
              <a:rPr lang="zh-CN" sz="2400" b="1">
                <a:latin typeface="Times New Roman" panose="02020503050405090304"/>
                <a:ea typeface="楷体"/>
              </a:rPr>
              <a:t>）</a:t>
            </a:r>
            <a:r>
              <a:rPr lang="en-US" sz="2400" b="1" i="1">
                <a:latin typeface="Times New Roman" panose="02020503050405090304"/>
                <a:ea typeface="楷体"/>
              </a:rPr>
              <a:t>y</a:t>
            </a:r>
            <a:r>
              <a:rPr lang="en-US" sz="1100" b="1" i="1">
                <a:latin typeface="Times New Roman" panose="02020503050405090304"/>
                <a:ea typeface="楷体"/>
              </a:rPr>
              <a:t>n</a:t>
            </a:r>
            <a:r>
              <a:rPr lang="en-US" sz="1600" b="1" i="1">
                <a:latin typeface="Times New Roman" panose="02020503050405090304"/>
                <a:ea typeface="楷体"/>
              </a:rPr>
              <a:t>≤</a:t>
            </a:r>
            <a:r>
              <a:rPr lang="en-US" sz="2400" b="1" i="1">
                <a:latin typeface="Times New Roman" panose="02020503050405090304"/>
                <a:ea typeface="楷体"/>
              </a:rPr>
              <a:t> x</a:t>
            </a:r>
            <a:r>
              <a:rPr lang="en-US" sz="1100" b="1" i="1">
                <a:latin typeface="Times New Roman" panose="02020503050405090304"/>
                <a:ea typeface="楷体"/>
              </a:rPr>
              <a:t>n</a:t>
            </a:r>
            <a:r>
              <a:rPr lang="en-US" sz="1800" b="1" i="1">
                <a:latin typeface="Times New Roman" panose="02020503050405090304"/>
                <a:ea typeface="楷体"/>
              </a:rPr>
              <a:t>≤</a:t>
            </a:r>
            <a:r>
              <a:rPr lang="en-US" sz="2400" b="1" i="1">
                <a:latin typeface="Times New Roman" panose="02020503050405090304"/>
                <a:ea typeface="楷体"/>
              </a:rPr>
              <a:t> z</a:t>
            </a:r>
            <a:r>
              <a:rPr lang="en-US" sz="1100" b="1" i="1">
                <a:latin typeface="Times New Roman" panose="02020503050405090304"/>
                <a:ea typeface="楷体"/>
              </a:rPr>
              <a:t>n</a:t>
            </a:r>
            <a:r>
              <a:rPr lang="zh-CN" sz="2400" b="1">
                <a:latin typeface="Times New Roman" panose="02020503050405090304"/>
                <a:ea typeface="楷体"/>
              </a:rPr>
              <a:t>；（</a:t>
            </a:r>
            <a:r>
              <a:rPr lang="en-US" sz="2400" b="1">
                <a:latin typeface="Times New Roman" panose="02020503050405090304"/>
                <a:ea typeface="楷体"/>
              </a:rPr>
              <a:t>2</a:t>
            </a:r>
            <a:r>
              <a:rPr lang="zh-CN" sz="2400" b="1">
                <a:latin typeface="Times New Roman" panose="02020503050405090304"/>
                <a:ea typeface="楷体"/>
              </a:rPr>
              <a:t>）当</a:t>
            </a:r>
            <a:r>
              <a:rPr lang="en-US" sz="2400" b="1" i="1">
                <a:latin typeface="Times New Roman" panose="02020503050405090304"/>
                <a:ea typeface="楷体"/>
              </a:rPr>
              <a:t>n</a:t>
            </a:r>
            <a:r>
              <a:rPr lang="en-US" sz="2400" b="1">
                <a:latin typeface="Times New Roman" panose="02020503050405090304"/>
                <a:ea typeface="楷体"/>
              </a:rPr>
              <a:t>→∞</a:t>
            </a:r>
            <a:r>
              <a:rPr lang="zh-CN" sz="2400" b="1">
                <a:latin typeface="Times New Roman" panose="02020503050405090304"/>
                <a:ea typeface="楷体"/>
              </a:rPr>
              <a:t>时，如</a:t>
            </a:r>
            <a:r>
              <a:rPr lang="en-US" sz="2400" b="1" i="1">
                <a:latin typeface="Times New Roman" panose="02020503050405090304"/>
                <a:ea typeface="楷体"/>
              </a:rPr>
              <a:t>y</a:t>
            </a:r>
            <a:r>
              <a:rPr lang="en-US" sz="1100" b="1" i="1">
                <a:latin typeface="Times New Roman" panose="02020503050405090304"/>
                <a:ea typeface="楷体"/>
              </a:rPr>
              <a:t>n</a:t>
            </a:r>
            <a:r>
              <a:rPr lang="en-US" sz="2400" b="1">
                <a:latin typeface="Times New Roman" panose="02020503050405090304"/>
                <a:ea typeface="楷体"/>
              </a:rPr>
              <a:t>→</a:t>
            </a:r>
            <a:r>
              <a:rPr lang="en-US" sz="2400" b="1" i="1">
                <a:latin typeface="Times New Roman" panose="02020503050405090304"/>
                <a:ea typeface="楷体"/>
              </a:rPr>
              <a:t>a</a:t>
            </a:r>
            <a:r>
              <a:rPr lang="en-US" sz="2400" b="1">
                <a:latin typeface="Times New Roman" panose="02020503050405090304"/>
                <a:ea typeface="楷体"/>
              </a:rPr>
              <a:t>,</a:t>
            </a:r>
            <a:r>
              <a:rPr lang="zh-CN" sz="2400" b="1">
                <a:latin typeface="Times New Roman" panose="02020503050405090304"/>
                <a:ea typeface="楷体"/>
              </a:rPr>
              <a:t> ，</a:t>
            </a:r>
            <a:r>
              <a:rPr lang="en-US" sz="2400" b="1" i="1">
                <a:latin typeface="Times New Roman" panose="02020503050405090304"/>
                <a:ea typeface="楷体"/>
              </a:rPr>
              <a:t>z</a:t>
            </a:r>
            <a:r>
              <a:rPr lang="en-US" sz="1100" b="1" i="1">
                <a:latin typeface="Times New Roman" panose="02020503050405090304"/>
                <a:ea typeface="楷体"/>
              </a:rPr>
              <a:t>n</a:t>
            </a:r>
            <a:r>
              <a:rPr lang="en-US" sz="2400" b="1">
                <a:latin typeface="Times New Roman" panose="02020503050405090304"/>
                <a:ea typeface="楷体"/>
              </a:rPr>
              <a:t>→</a:t>
            </a:r>
            <a:r>
              <a:rPr lang="en-US" sz="2400" b="1" i="1">
                <a:latin typeface="Times New Roman" panose="02020503050405090304"/>
                <a:ea typeface="楷体"/>
              </a:rPr>
              <a:t>a</a:t>
            </a:r>
            <a:r>
              <a:rPr lang="zh-CN" sz="2400" b="1">
                <a:latin typeface="Times New Roman" panose="02020503050405090304"/>
                <a:ea typeface="楷体"/>
              </a:rPr>
              <a:t>，则数列</a:t>
            </a:r>
            <a:r>
              <a:rPr lang="en-US" sz="2400" b="1">
                <a:latin typeface="Times New Roman" panose="02020503050405090304"/>
                <a:ea typeface="楷体"/>
              </a:rPr>
              <a:t>{</a:t>
            </a:r>
            <a:r>
              <a:rPr lang="en-US" sz="2400" b="1" i="1">
                <a:latin typeface="Times New Roman" panose="02020503050405090304"/>
                <a:ea typeface="楷体"/>
              </a:rPr>
              <a:t>x</a:t>
            </a:r>
            <a:r>
              <a:rPr lang="en-US" sz="1100" b="1" i="1">
                <a:latin typeface="Times New Roman" panose="02020503050405090304"/>
                <a:ea typeface="楷体"/>
              </a:rPr>
              <a:t>n</a:t>
            </a:r>
            <a:r>
              <a:rPr lang="en-US" sz="2400" b="1">
                <a:latin typeface="Times New Roman" panose="02020503050405090304"/>
                <a:ea typeface="楷体"/>
              </a:rPr>
              <a:t>}</a:t>
            </a:r>
            <a:r>
              <a:rPr lang="zh-CN" sz="2400" b="1">
                <a:latin typeface="Times New Roman" panose="02020503050405090304"/>
                <a:ea typeface="楷体"/>
              </a:rPr>
              <a:t>极限存在且</a:t>
            </a:r>
            <a:r>
              <a:rPr lang="en-US" sz="2400" b="1">
                <a:latin typeface="Times New Roman" panose="02020503050405090304"/>
                <a:ea typeface="楷体"/>
              </a:rPr>
              <a:t> </a:t>
            </a:r>
            <a:r>
              <a:rPr lang="en-US" sz="2400" b="1" i="1">
                <a:latin typeface="Times New Roman" panose="02020503050405090304"/>
                <a:ea typeface="楷体"/>
              </a:rPr>
              <a:t>x</a:t>
            </a:r>
            <a:r>
              <a:rPr lang="en-US" sz="1100" b="1" i="1">
                <a:latin typeface="Times New Roman" panose="02020503050405090304"/>
                <a:ea typeface="楷体"/>
              </a:rPr>
              <a:t>n</a:t>
            </a:r>
            <a:r>
              <a:rPr lang="en-US" sz="2400" b="1">
                <a:latin typeface="Times New Roman" panose="02020503050405090304"/>
                <a:ea typeface="楷体"/>
              </a:rPr>
              <a:t>→</a:t>
            </a:r>
            <a:r>
              <a:rPr lang="en-US" sz="2400" b="1" i="1">
                <a:latin typeface="Times New Roman" panose="02020503050405090304"/>
                <a:ea typeface="楷体"/>
              </a:rPr>
              <a:t>a</a:t>
            </a:r>
            <a:r>
              <a:rPr lang="zh-CN" sz="2400" b="1">
                <a:latin typeface="Times New Roman" panose="02020503050405090304"/>
                <a:ea typeface="楷体"/>
              </a:rPr>
              <a:t>。</a:t>
            </a:r>
            <a:endParaRPr lang="en-US" sz="2400" b="1">
              <a:latin typeface="Times New Roman" panose="02020503050405090304"/>
              <a:ea typeface="楷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4"/>
          <p:cNvSpPr>
            <a:spLocks noGrp="1"/>
          </p:cNvSpPr>
          <p:nvPr>
            <p:ph type="title"/>
          </p:nvPr>
        </p:nvSpPr>
        <p:spPr>
          <a:xfrm>
            <a:off x="539750" y="182563"/>
            <a:ext cx="563245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latin typeface="楷体"/>
                <a:ea typeface="楷体"/>
              </a:rPr>
              <a:t>5.</a:t>
            </a:r>
            <a:r>
              <a:rPr lang="zh-CN" sz="3200" b="1">
                <a:latin typeface="楷体"/>
                <a:ea typeface="楷体"/>
              </a:rPr>
              <a:t> 洛必达法则求极限</a:t>
            </a:r>
            <a:r>
              <a:rPr lang="en-US" sz="3200" b="1">
                <a:latin typeface="楷体"/>
                <a:ea typeface="楷体"/>
              </a:rPr>
              <a:t>——</a:t>
            </a:r>
            <a:endParaRPr lang="zh-CN" sz="3200" b="1">
              <a:latin typeface="楷体"/>
              <a:ea typeface="楷体"/>
            </a:endParaRPr>
          </a:p>
        </p:txBody>
      </p:sp>
      <p:pic>
        <p:nvPicPr>
          <p:cNvPr id="9219" name="Object 3"/>
          <p:cNvPicPr/>
          <p:nvPr/>
        </p:nvPicPr>
        <p:blipFill>
          <a:blip r:embed="rId1"/>
          <a:stretch>
            <a:fillRect/>
          </a:stretch>
        </p:blipFill>
        <p:spPr>
          <a:xfrm>
            <a:off x="2268538" y="893763"/>
            <a:ext cx="1133475" cy="8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20" name="Text Box 9"/>
          <p:cNvSpPr/>
          <p:nvPr/>
        </p:nvSpPr>
        <p:spPr>
          <a:xfrm>
            <a:off x="34925" y="1052513"/>
            <a:ext cx="272732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sz="2400">
                <a:latin typeface="Times New Roman" panose="02020503050405090304"/>
                <a:ea typeface="楷体_GB2312"/>
              </a:rPr>
              <a:t>函数之商的极限</a:t>
            </a:r>
            <a:endParaRPr lang="zh-CN" sz="2400">
              <a:latin typeface="Times New Roman" panose="02020503050405090304"/>
              <a:ea typeface="楷体_GB2312"/>
            </a:endParaRPr>
          </a:p>
        </p:txBody>
      </p:sp>
      <p:sp>
        <p:nvSpPr>
          <p:cNvPr id="9221" name="Text Box 10"/>
          <p:cNvSpPr/>
          <p:nvPr/>
        </p:nvSpPr>
        <p:spPr>
          <a:xfrm>
            <a:off x="5076825" y="1095375"/>
            <a:ext cx="3519488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sz="2400">
                <a:latin typeface="Times New Roman" panose="02020503050405090304"/>
                <a:ea typeface="楷体_GB2312"/>
              </a:rPr>
              <a:t>等于导数之商的极限</a:t>
            </a:r>
            <a:endParaRPr lang="zh-CN" sz="2400">
              <a:latin typeface="Times New Roman" panose="02020503050405090304"/>
              <a:ea typeface="楷体_GB2312"/>
            </a:endParaRPr>
          </a:p>
        </p:txBody>
      </p:sp>
      <p:grpSp>
        <p:nvGrpSpPr>
          <p:cNvPr id="9222" name="Group 12"/>
          <p:cNvGrpSpPr/>
          <p:nvPr/>
        </p:nvGrpSpPr>
        <p:grpSpPr>
          <a:xfrm>
            <a:off x="3348038" y="908050"/>
            <a:ext cx="1735137" cy="661988"/>
            <a:chOff x="144" y="2640"/>
            <a:chExt cx="1344" cy="624"/>
          </a:xfrm>
        </p:grpSpPr>
        <p:pic>
          <p:nvPicPr>
            <p:cNvPr id="9225" name="Object 1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2640"/>
              <a:ext cx="244" cy="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6" name="Text Box 14"/>
            <p:cNvSpPr/>
            <p:nvPr/>
          </p:nvSpPr>
          <p:spPr>
            <a:xfrm>
              <a:off x="144" y="2784"/>
              <a:ext cx="1344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marL="342900" lvl="0" indent="-3429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 lang="zh-CN" sz="32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1pPr>
              <a:lvl2pPr marL="742950" lvl="1" indent="-28575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defRPr lang="zh-CN" sz="28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2pPr>
              <a:lvl3pPr marL="1143000" lvl="2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 lang="zh-CN" sz="24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3pPr>
              <a:lvl4pPr marL="1600200" lvl="3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defRPr lang="zh-CN" sz="20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4pPr>
              <a:lvl5pPr marL="2057400" lvl="4" indent="-228600" algn="l" defTabSz="91440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»"/>
                <a:defRPr lang="zh-CN" sz="2000" b="0" i="0" u="none" baseline="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5pPr>
              <a:lvl6pPr marL="2514600" lvl="5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6pPr>
              <a:lvl7pPr marL="2971800" lvl="6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7pPr>
              <a:lvl8pPr marL="3429000" lvl="7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8pPr>
              <a:lvl9pPr marL="3886200" lvl="8" indent="-228600" algn="l">
                <a:spcBef>
                  <a:spcPct val="20000"/>
                </a:spcBef>
                <a:spcAft>
                  <a:spcPct val="0"/>
                </a:spcAft>
                <a:buChar char="»"/>
                <a:defRPr lang="zh-CN" sz="2000">
                  <a:solidFill>
                    <a:schemeClr val="tx1"/>
                  </a:solidFill>
                  <a:latin typeface="Arial" panose="020B0604020202090204"/>
                  <a:ea typeface="宋体"/>
                </a:defRPr>
              </a:lvl9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sz="2400">
                  <a:latin typeface="Times New Roman" panose="02020503050405090304"/>
                  <a:ea typeface="楷体_GB2312"/>
                </a:rPr>
                <a:t>(     </a:t>
              </a:r>
              <a:r>
                <a:rPr lang="zh-CN" sz="2400">
                  <a:latin typeface="Times New Roman" panose="02020503050405090304"/>
                  <a:ea typeface="楷体_GB2312"/>
                </a:rPr>
                <a:t>或      型</a:t>
              </a:r>
              <a:r>
                <a:rPr lang="en-US" sz="2400">
                  <a:latin typeface="Times New Roman" panose="02020503050405090304"/>
                  <a:ea typeface="楷体_GB2312"/>
                </a:rPr>
                <a:t>)</a:t>
              </a:r>
              <a:endParaRPr lang="en-US" sz="2400">
                <a:latin typeface="Times New Roman" panose="02020503050405090304"/>
                <a:ea typeface="楷体_GB2312"/>
              </a:endParaRPr>
            </a:p>
          </p:txBody>
        </p:sp>
        <p:pic>
          <p:nvPicPr>
            <p:cNvPr id="9227" name="Object 1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16" y="2640"/>
              <a:ext cx="286" cy="6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23" name="Object 18"/>
          <p:cNvPicPr/>
          <p:nvPr/>
        </p:nvPicPr>
        <p:blipFill>
          <a:blip r:embed="rId4"/>
          <a:stretch>
            <a:fillRect/>
          </a:stretch>
        </p:blipFill>
        <p:spPr>
          <a:xfrm>
            <a:off x="7940675" y="981075"/>
            <a:ext cx="1095375" cy="7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4" name="对象 1"/>
          <p:cNvPicPr/>
          <p:nvPr/>
        </p:nvPicPr>
        <p:blipFill>
          <a:blip r:embed="rId5"/>
          <a:stretch>
            <a:fillRect/>
          </a:stretch>
        </p:blipFill>
        <p:spPr>
          <a:xfrm>
            <a:off x="393700" y="1770063"/>
            <a:ext cx="7818438" cy="547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4"/>
          <p:cNvSpPr>
            <a:spLocks noGrp="1"/>
          </p:cNvSpPr>
          <p:nvPr>
            <p:ph type="title"/>
          </p:nvPr>
        </p:nvSpPr>
        <p:spPr>
          <a:xfrm>
            <a:off x="250825" y="-60325"/>
            <a:ext cx="563245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latin typeface="楷体"/>
                <a:ea typeface="楷体"/>
              </a:rPr>
              <a:t>6. </a:t>
            </a:r>
            <a:r>
              <a:rPr lang="zh-CN" sz="3200" b="1">
                <a:latin typeface="楷体"/>
                <a:ea typeface="楷体"/>
              </a:rPr>
              <a:t>泰勒公式求极限</a:t>
            </a:r>
            <a:r>
              <a:rPr lang="en-US" sz="3200" b="1">
                <a:latin typeface="楷体"/>
                <a:ea typeface="楷体"/>
              </a:rPr>
              <a:t>——</a:t>
            </a:r>
            <a:endParaRPr lang="zh-CN" sz="3200" b="1">
              <a:latin typeface="楷体"/>
              <a:ea typeface="楷体"/>
            </a:endParaRPr>
          </a:p>
        </p:txBody>
      </p:sp>
      <p:pic>
        <p:nvPicPr>
          <p:cNvPr id="10243" name="Object 12"/>
          <p:cNvPicPr/>
          <p:nvPr/>
        </p:nvPicPr>
        <p:blipFill>
          <a:blip r:embed="rId1"/>
          <a:stretch>
            <a:fillRect/>
          </a:stretch>
        </p:blipFill>
        <p:spPr>
          <a:xfrm>
            <a:off x="250825" y="592138"/>
            <a:ext cx="773113" cy="30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4" name="Object 13"/>
          <p:cNvPicPr/>
          <p:nvPr/>
        </p:nvPicPr>
        <p:blipFill>
          <a:blip r:embed="rId2"/>
          <a:stretch>
            <a:fillRect/>
          </a:stretch>
        </p:blipFill>
        <p:spPr>
          <a:xfrm>
            <a:off x="952500" y="565150"/>
            <a:ext cx="66675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5" name="Object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563688" y="574675"/>
            <a:ext cx="1763712" cy="33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6" name="Object 15"/>
          <p:cNvPicPr/>
          <p:nvPr/>
        </p:nvPicPr>
        <p:blipFill>
          <a:blip r:embed="rId4"/>
          <a:stretch>
            <a:fillRect/>
          </a:stretch>
        </p:blipFill>
        <p:spPr>
          <a:xfrm>
            <a:off x="3362325" y="433388"/>
            <a:ext cx="1947863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7" name="Object 17"/>
          <p:cNvPicPr/>
          <p:nvPr/>
        </p:nvPicPr>
        <p:blipFill>
          <a:blip r:embed="rId5"/>
          <a:stretch>
            <a:fillRect/>
          </a:stretch>
        </p:blipFill>
        <p:spPr>
          <a:xfrm>
            <a:off x="5219700" y="404813"/>
            <a:ext cx="2128838" cy="75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8" name="Object 23"/>
          <p:cNvPicPr/>
          <p:nvPr/>
        </p:nvPicPr>
        <p:blipFill>
          <a:blip r:embed="rId6"/>
          <a:stretch>
            <a:fillRect/>
          </a:stretch>
        </p:blipFill>
        <p:spPr>
          <a:xfrm>
            <a:off x="7508875" y="565150"/>
            <a:ext cx="1546225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9" name="对象 9"/>
          <p:cNvPicPr/>
          <p:nvPr/>
        </p:nvPicPr>
        <p:blipFill>
          <a:blip r:embed="rId7"/>
          <a:stretch>
            <a:fillRect/>
          </a:stretch>
        </p:blipFill>
        <p:spPr>
          <a:xfrm>
            <a:off x="34925" y="1052513"/>
            <a:ext cx="7851775" cy="59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4"/>
          <p:cNvSpPr>
            <a:spLocks noGrp="1"/>
          </p:cNvSpPr>
          <p:nvPr>
            <p:ph type="title"/>
          </p:nvPr>
        </p:nvSpPr>
        <p:spPr>
          <a:xfrm>
            <a:off x="539750" y="182563"/>
            <a:ext cx="563245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sz="4400" b="0" i="0" u="none" baseline="0">
                <a:solidFill>
                  <a:schemeClr val="tx2"/>
                </a:solidFill>
                <a:latin typeface="Arial" panose="020B0604020202090204"/>
                <a:ea typeface="宋体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5pPr>
            <a:lvl6pPr marL="457200" lvl="5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6pPr>
            <a:lvl7pPr marL="914400" lvl="6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7pPr>
            <a:lvl8pPr marL="1371600" lvl="7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8pPr>
            <a:lvl9pPr marL="1828800" lvl="8" algn="ctr">
              <a:spcBef>
                <a:spcPct val="0"/>
              </a:spcBef>
              <a:spcAft>
                <a:spcPct val="0"/>
              </a:spcAft>
              <a:defRPr lang="zh-CN" sz="4400">
                <a:solidFill>
                  <a:schemeClr val="tx2"/>
                </a:solidFill>
                <a:latin typeface="Arial" panose="020B0604020202090204"/>
                <a:ea typeface="宋体"/>
              </a:defRPr>
            </a:lvl9pPr>
          </a:lstStyle>
          <a:p>
            <a:pPr lvl="0" algn="l"/>
            <a:r>
              <a:rPr lang="en-US" sz="3200" b="1">
                <a:latin typeface="楷体"/>
                <a:ea typeface="楷体"/>
              </a:rPr>
              <a:t>7. </a:t>
            </a:r>
            <a:r>
              <a:rPr lang="zh-CN" sz="3200" b="1">
                <a:latin typeface="楷体"/>
                <a:ea typeface="楷体"/>
              </a:rPr>
              <a:t>积分定义求极限</a:t>
            </a:r>
            <a:endParaRPr lang="zh-CN" sz="3200" b="1">
              <a:latin typeface="楷体"/>
              <a:ea typeface="楷体"/>
            </a:endParaRPr>
          </a:p>
        </p:txBody>
      </p:sp>
      <p:sp>
        <p:nvSpPr>
          <p:cNvPr id="11267" name="文本框 2"/>
          <p:cNvSpPr/>
          <p:nvPr/>
        </p:nvSpPr>
        <p:spPr>
          <a:xfrm>
            <a:off x="395288" y="765175"/>
            <a:ext cx="8186737" cy="12001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32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1pPr>
            <a:lvl2pPr marL="742950" lvl="1" indent="-28575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8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2pPr>
            <a:lvl3pPr marL="1143000" lvl="2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sz="24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3pPr>
            <a:lvl4pPr marL="1600200" lvl="3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4pPr>
            <a:lvl5pPr marL="2057400" lvl="4" indent="-228600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sz="2000" b="0" i="0" u="none" baseline="0">
                <a:solidFill>
                  <a:schemeClr val="tx1"/>
                </a:solidFill>
                <a:latin typeface="Arial" panose="020B0604020202090204"/>
                <a:ea typeface="宋体"/>
              </a:defRPr>
            </a:lvl5pPr>
            <a:lvl6pPr marL="2514600" lvl="5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6pPr>
            <a:lvl7pPr marL="2971800" lvl="6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7pPr>
            <a:lvl8pPr marL="3429000" lvl="7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8pPr>
            <a:lvl9pPr marL="3886200" lvl="8" indent="-228600" algn="l">
              <a:spcBef>
                <a:spcPct val="20000"/>
              </a:spcBef>
              <a:spcAft>
                <a:spcPct val="0"/>
              </a:spcAft>
              <a:buChar char="»"/>
              <a:defRPr lang="zh-CN" sz="2000">
                <a:solidFill>
                  <a:schemeClr val="tx1"/>
                </a:solidFill>
                <a:latin typeface="Arial" panose="020B0604020202090204"/>
                <a:ea typeface="宋体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zh-CN" sz="2400">
                <a:latin typeface="楷体"/>
                <a:ea typeface="楷体"/>
              </a:rPr>
              <a:t>    定积分是乘积和式的极限，因此求某个表达式的极限，</a:t>
            </a:r>
            <a:endParaRPr lang="en-US" sz="2400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sz="2400">
                <a:latin typeface="楷体"/>
                <a:ea typeface="楷体"/>
              </a:rPr>
              <a:t>如果能将表达式写成某可积函数的积分和，那么极限就等</a:t>
            </a:r>
            <a:endParaRPr lang="en-US" sz="2400">
              <a:latin typeface="楷体"/>
              <a:ea typeface="楷体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sz="2400">
                <a:latin typeface="楷体"/>
                <a:ea typeface="楷体"/>
              </a:rPr>
              <a:t>于此函数的积分。</a:t>
            </a:r>
            <a:endParaRPr lang="zh-CN" sz="2400">
              <a:latin typeface="楷体"/>
              <a:ea typeface="楷体"/>
            </a:endParaRPr>
          </a:p>
        </p:txBody>
      </p:sp>
      <p:pic>
        <p:nvPicPr>
          <p:cNvPr id="11268" name="对象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6575" y="2038350"/>
            <a:ext cx="8204200" cy="44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WPS 文字</Application>
  <PresentationFormat/>
  <Paragraphs>88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方正书宋_GBK</vt:lpstr>
      <vt:lpstr>Wingdings</vt:lpstr>
      <vt:lpstr>Arial</vt:lpstr>
      <vt:lpstr>宋体</vt:lpstr>
      <vt:lpstr>汉仪书宋二KW</vt:lpstr>
      <vt:lpstr>华文楷体</vt:lpstr>
      <vt:lpstr>Times New Roman</vt:lpstr>
      <vt:lpstr>楷体_GB2312</vt:lpstr>
      <vt:lpstr>汉仪楷体简</vt:lpstr>
      <vt:lpstr>华文行楷</vt:lpstr>
      <vt:lpstr>楷体</vt:lpstr>
      <vt:lpstr>汉仪楷体KW</vt:lpstr>
      <vt:lpstr>行楷-简</vt:lpstr>
      <vt:lpstr>微软雅黑</vt:lpstr>
      <vt:lpstr>汉仪旗黑</vt:lpstr>
      <vt:lpstr>宋体</vt:lpstr>
      <vt:lpstr>Arial Unicode MS</vt:lpstr>
      <vt:lpstr>Calibri</vt:lpstr>
      <vt:lpstr>Helvetica Neue</vt:lpstr>
      <vt:lpstr>Office 主题​​</vt:lpstr>
      <vt:lpstr>第一专题  极限</vt:lpstr>
      <vt:lpstr>PowerPoint 演示文稿</vt:lpstr>
      <vt:lpstr>1. 施笃兹（Stolz）定理求极限</vt:lpstr>
      <vt:lpstr>2. 初等变形求极限</vt:lpstr>
      <vt:lpstr>3.  无穷小等价替换求极限</vt:lpstr>
      <vt:lpstr>4.  极限存在准则求极限 </vt:lpstr>
      <vt:lpstr>5. 洛必达法则求极限——</vt:lpstr>
      <vt:lpstr>6. 泰勒公式求极限——</vt:lpstr>
      <vt:lpstr>7. 积分定义求极限</vt:lpstr>
      <vt:lpstr>8. 级数性质求极限</vt:lpstr>
      <vt:lpstr>PowerPoint 演示文稿</vt:lpstr>
      <vt:lpstr>1.  递推形式的极限及极限存在性证明</vt:lpstr>
      <vt:lpstr>2、利用极限存在准则证明极限存在</vt:lpstr>
      <vt:lpstr>3、利用极限定义证明极限存在</vt:lpstr>
      <vt:lpstr>4、利用数列与其子列的极限关系证明极限存在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第一专题  极限</dc:title>
  <dc:creator/>
  <cp:lastModifiedBy>dengyuqiu</cp:lastModifiedBy>
  <cp:revision>1</cp:revision>
  <dcterms:created xsi:type="dcterms:W3CDTF">2021-09-22T06:36:39Z</dcterms:created>
  <dcterms:modified xsi:type="dcterms:W3CDTF">2021-09-22T06:36:39Z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2052-3.0.2.4882</vt:lpwstr>
  </property>
</Properties>
</file>